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 snapToGrid="0">
      <p:cViewPr>
        <p:scale>
          <a:sx n="90" d="100"/>
          <a:sy n="90" d="100"/>
        </p:scale>
        <p:origin x="-50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 Comparison of PM Profiles - Fires (%</a:t>
            </a:r>
            <a:r>
              <a:rPr lang="en-US" sz="1800" b="1" baseline="0"/>
              <a:t>  breakdown)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507518676194831E-2"/>
          <c:y val="8.2733631205279032E-2"/>
          <c:w val="0.74899211476428662"/>
          <c:h val="0.784235977912769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COMPARISON!$M$2</c:f>
              <c:strCache>
                <c:ptCount val="1"/>
                <c:pt idx="0">
                  <c:v>Nitrate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COMPARISON!$N$2:$P$2</c:f>
              <c:numCache>
                <c:formatCode>General</c:formatCode>
                <c:ptCount val="3"/>
                <c:pt idx="0">
                  <c:v>2.81E-2</c:v>
                </c:pt>
                <c:pt idx="1">
                  <c:v>0.1323</c:v>
                </c:pt>
                <c:pt idx="2">
                  <c:v>1.07000000002312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8-4B2A-BC0E-C7A57070F0FF}"/>
            </c:ext>
          </c:extLst>
        </c:ser>
        <c:ser>
          <c:idx val="1"/>
          <c:order val="1"/>
          <c:tx>
            <c:strRef>
              <c:f>COMPARISON!$M$3</c:f>
              <c:strCache>
                <c:ptCount val="1"/>
                <c:pt idx="0">
                  <c:v>Organic carbon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COMPARISON!$N$3:$P$3</c:f>
              <c:numCache>
                <c:formatCode>0.0</c:formatCode>
                <c:ptCount val="3"/>
                <c:pt idx="0">
                  <c:v>46.876899999999999</c:v>
                </c:pt>
                <c:pt idx="1">
                  <c:v>46.177005334816201</c:v>
                </c:pt>
                <c:pt idx="2">
                  <c:v>50.188588040520003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E8-4B2A-BC0E-C7A57070F0FF}"/>
            </c:ext>
          </c:extLst>
        </c:ser>
        <c:ser>
          <c:idx val="2"/>
          <c:order val="2"/>
          <c:tx>
            <c:strRef>
              <c:f>COMPARISON!$M$4</c:f>
              <c:strCache>
                <c:ptCount val="1"/>
                <c:pt idx="0">
                  <c:v>Silicon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COMPARISON!$N$4:$P$4</c:f>
              <c:numCache>
                <c:formatCode>General</c:formatCode>
                <c:ptCount val="3"/>
                <c:pt idx="0">
                  <c:v>6.2E-2</c:v>
                </c:pt>
                <c:pt idx="1">
                  <c:v>0.18185000000104401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E8-4B2A-BC0E-C7A57070F0FF}"/>
            </c:ext>
          </c:extLst>
        </c:ser>
        <c:ser>
          <c:idx val="3"/>
          <c:order val="3"/>
          <c:tx>
            <c:strRef>
              <c:f>COMPARISON!$M$5</c:f>
              <c:strCache>
                <c:ptCount val="1"/>
                <c:pt idx="0">
                  <c:v>Sodium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COMPARISON!$N$5:$P$5</c:f>
              <c:numCache>
                <c:formatCode>General</c:formatCode>
                <c:ptCount val="3"/>
                <c:pt idx="0">
                  <c:v>1.2200000000000001E-2</c:v>
                </c:pt>
                <c:pt idx="1">
                  <c:v>0.57334999999477798</c:v>
                </c:pt>
                <c:pt idx="2">
                  <c:v>0.13500000000385301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E8-4B2A-BC0E-C7A57070F0FF}"/>
            </c:ext>
          </c:extLst>
        </c:ser>
        <c:ser>
          <c:idx val="4"/>
          <c:order val="4"/>
          <c:tx>
            <c:strRef>
              <c:f>COMPARISON!$M$6</c:f>
              <c:strCache>
                <c:ptCount val="1"/>
                <c:pt idx="0">
                  <c:v>Sulfate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2775625644132775E-2"/>
                  <c:y val="1.279469612495383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E8-4B2A-BC0E-C7A57070F0FF}"/>
                </c:ext>
              </c:extLst>
            </c:dLbl>
            <c:dLbl>
              <c:idx val="1"/>
              <c:layout>
                <c:manualLayout>
                  <c:x val="0.11002294959357138"/>
                  <c:y val="-8.148969115757005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E8-4B2A-BC0E-C7A57070F0FF}"/>
                </c:ext>
              </c:extLst>
            </c:dLbl>
            <c:dLbl>
              <c:idx val="2"/>
              <c:layout>
                <c:manualLayout>
                  <c:x val="9.3738796611781305E-2"/>
                  <c:y val="2.373199306268360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E8-4B2A-BC0E-C7A57070F0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COMPARISON!$N$6:$P$6</c:f>
              <c:numCache>
                <c:formatCode>0.00</c:formatCode>
                <c:ptCount val="3"/>
                <c:pt idx="0">
                  <c:v>0.13320000000000001</c:v>
                </c:pt>
                <c:pt idx="1">
                  <c:v>1.2610500000052201</c:v>
                </c:pt>
                <c:pt idx="2" formatCode="General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E8-4B2A-BC0E-C7A57070F0FF}"/>
            </c:ext>
          </c:extLst>
        </c:ser>
        <c:ser>
          <c:idx val="5"/>
          <c:order val="5"/>
          <c:tx>
            <c:strRef>
              <c:f>COMPARISON!$M$7</c:f>
              <c:strCache>
                <c:ptCount val="1"/>
                <c:pt idx="0">
                  <c:v>Titanium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COMPARISON!$N$7:$P$7</c:f>
              <c:numCache>
                <c:formatCode>General</c:formatCode>
                <c:ptCount val="3"/>
                <c:pt idx="0">
                  <c:v>1.5E-3</c:v>
                </c:pt>
                <c:pt idx="1">
                  <c:v>5.1500000000000001E-3</c:v>
                </c:pt>
                <c:pt idx="2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E8-4B2A-BC0E-C7A57070F0FF}"/>
            </c:ext>
          </c:extLst>
        </c:ser>
        <c:ser>
          <c:idx val="6"/>
          <c:order val="6"/>
          <c:tx>
            <c:strRef>
              <c:f>COMPARISON!$M$8</c:f>
              <c:strCache>
                <c:ptCount val="1"/>
                <c:pt idx="0">
                  <c:v>Ammonium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COMPARISON!$N$8:$P$8</c:f>
              <c:numCache>
                <c:formatCode>General</c:formatCode>
                <c:ptCount val="3"/>
                <c:pt idx="0">
                  <c:v>0.1105</c:v>
                </c:pt>
                <c:pt idx="1">
                  <c:v>0.87914999999477805</c:v>
                </c:pt>
                <c:pt idx="2">
                  <c:v>0.34099999999922898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E8-4B2A-BC0E-C7A57070F0FF}"/>
            </c:ext>
          </c:extLst>
        </c:ser>
        <c:ser>
          <c:idx val="7"/>
          <c:order val="7"/>
          <c:tx>
            <c:strRef>
              <c:f>COMPARISON!$M$9</c:f>
              <c:strCache>
                <c:ptCount val="1"/>
                <c:pt idx="0">
                  <c:v>Elemental Carbon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COMPARISON!$N$9:$P$9</c:f>
              <c:numCache>
                <c:formatCode>0.0</c:formatCode>
                <c:ptCount val="3"/>
                <c:pt idx="0">
                  <c:v>3.2271999999999998</c:v>
                </c:pt>
                <c:pt idx="1">
                  <c:v>9.4888499999216798</c:v>
                </c:pt>
                <c:pt idx="2">
                  <c:v>10.926735553716901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E8-4B2A-BC0E-C7A57070F0FF}"/>
            </c:ext>
          </c:extLst>
        </c:ser>
        <c:ser>
          <c:idx val="8"/>
          <c:order val="8"/>
          <c:tx>
            <c:strRef>
              <c:f>COMPARISON!$M$10</c:f>
              <c:strCache>
                <c:ptCount val="1"/>
                <c:pt idx="0">
                  <c:v>Potassium ion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247347705585803"/>
                  <c:y val="-2.201833325542953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E8-4B2A-BC0E-C7A57070F0FF}"/>
                </c:ext>
              </c:extLst>
            </c:dLbl>
            <c:dLbl>
              <c:idx val="1"/>
              <c:layout>
                <c:manualLayout>
                  <c:x val="0.13210143629377524"/>
                  <c:y val="-1.3582290659940005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E8-4B2A-BC0E-C7A57070F0FF}"/>
                </c:ext>
              </c:extLst>
            </c:dLbl>
            <c:dLbl>
              <c:idx val="2"/>
              <c:layout>
                <c:manualLayout>
                  <c:x val="0.10011187051354495"/>
                  <c:y val="-5.432646077171295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E8-4B2A-BC0E-C7A57070F0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COMPARISON!$N$10:$P$10</c:f>
              <c:numCache>
                <c:formatCode>0.0</c:formatCode>
                <c:ptCount val="3"/>
                <c:pt idx="0" formatCode="0.00">
                  <c:v>0.1203</c:v>
                </c:pt>
                <c:pt idx="1">
                  <c:v>2.9397499999738899</c:v>
                </c:pt>
                <c:pt idx="2" formatCode="0.00">
                  <c:v>0.13500000000385301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BE8-4B2A-BC0E-C7A57070F0FF}"/>
            </c:ext>
          </c:extLst>
        </c:ser>
        <c:ser>
          <c:idx val="9"/>
          <c:order val="9"/>
          <c:tx>
            <c:strRef>
              <c:f>COMPARISON!$M$11</c:f>
              <c:strCache>
                <c:ptCount val="1"/>
                <c:pt idx="0">
                  <c:v>Particulate Non-Carbon Organic Matter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COMPARISON!$N$11:$P$11</c:f>
              <c:numCache>
                <c:formatCode>0.00</c:formatCode>
                <c:ptCount val="3"/>
                <c:pt idx="0">
                  <c:v>32.813829999999996</c:v>
                </c:pt>
                <c:pt idx="1">
                  <c:v>32.323903734371399</c:v>
                </c:pt>
                <c:pt idx="2">
                  <c:v>35.132011628364005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BE8-4B2A-BC0E-C7A57070F0FF}"/>
            </c:ext>
          </c:extLst>
        </c:ser>
        <c:ser>
          <c:idx val="10"/>
          <c:order val="10"/>
          <c:tx>
            <c:strRef>
              <c:f>COMPARISON!$M$12</c:f>
              <c:strCache>
                <c:ptCount val="1"/>
                <c:pt idx="0">
                  <c:v>Aluminum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COMPARISON!$N$12:$P$12</c:f>
              <c:numCache>
                <c:formatCode>General</c:formatCode>
                <c:ptCount val="3"/>
                <c:pt idx="0">
                  <c:v>1.54E-2</c:v>
                </c:pt>
                <c:pt idx="1">
                  <c:v>6.0750000001044302E-2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E8-4B2A-BC0E-C7A57070F0FF}"/>
            </c:ext>
          </c:extLst>
        </c:ser>
        <c:ser>
          <c:idx val="11"/>
          <c:order val="11"/>
          <c:tx>
            <c:strRef>
              <c:f>COMPARISON!$M$13</c:f>
              <c:strCache>
                <c:ptCount val="1"/>
                <c:pt idx="0">
                  <c:v>Calcium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COMPARISON!$N$13:$P$13</c:f>
              <c:numCache>
                <c:formatCode>General</c:formatCode>
                <c:ptCount val="3"/>
                <c:pt idx="0">
                  <c:v>0.36930000000000002</c:v>
                </c:pt>
                <c:pt idx="1">
                  <c:v>0.38579999999999998</c:v>
                </c:pt>
                <c:pt idx="2">
                  <c:v>7.2000000000000008E-2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BE8-4B2A-BC0E-C7A57070F0FF}"/>
            </c:ext>
          </c:extLst>
        </c:ser>
        <c:ser>
          <c:idx val="12"/>
          <c:order val="12"/>
          <c:tx>
            <c:strRef>
              <c:f>COMPARISON!$M$14</c:f>
              <c:strCache>
                <c:ptCount val="1"/>
                <c:pt idx="0">
                  <c:v>Chloride ion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064093218833035"/>
                  <c:y val="-8.371873229432096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BE8-4B2A-BC0E-C7A57070F0FF}"/>
                </c:ext>
              </c:extLst>
            </c:dLbl>
            <c:dLbl>
              <c:idx val="1"/>
              <c:layout>
                <c:manualLayout>
                  <c:x val="9.5730269382434702E-2"/>
                  <c:y val="1.429666457091768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BE8-4B2A-BC0E-C7A57070F0FF}"/>
                </c:ext>
              </c:extLst>
            </c:dLbl>
            <c:dLbl>
              <c:idx val="2"/>
              <c:layout>
                <c:manualLayout>
                  <c:x val="9.1589984494962001E-2"/>
                  <c:y val="-3.63170242273805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BE8-4B2A-BC0E-C7A57070F0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COMPARISON!$N$14:$P$14</c:f>
              <c:numCache>
                <c:formatCode>0.0</c:formatCode>
                <c:ptCount val="3"/>
                <c:pt idx="0">
                  <c:v>0.20699999999999999</c:v>
                </c:pt>
                <c:pt idx="1">
                  <c:v>4.1490500000261106</c:v>
                </c:pt>
                <c:pt idx="2">
                  <c:v>0.23900000000077101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CBE8-4B2A-BC0E-C7A57070F0FF}"/>
            </c:ext>
          </c:extLst>
        </c:ser>
        <c:ser>
          <c:idx val="13"/>
          <c:order val="13"/>
          <c:tx>
            <c:strRef>
              <c:f>COMPARISON!$M$15</c:f>
              <c:strCache>
                <c:ptCount val="1"/>
                <c:pt idx="0">
                  <c:v>Iron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COMPARISON!$N$15:$P$15</c:f>
              <c:numCache>
                <c:formatCode>General</c:formatCode>
                <c:ptCount val="3"/>
                <c:pt idx="0">
                  <c:v>1.7999999999999999E-2</c:v>
                </c:pt>
                <c:pt idx="1">
                  <c:v>4.3400000000000001E-2</c:v>
                </c:pt>
                <c:pt idx="2">
                  <c:v>4.4500000000385301E-2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BE8-4B2A-BC0E-C7A57070F0FF}"/>
            </c:ext>
          </c:extLst>
        </c:ser>
        <c:ser>
          <c:idx val="14"/>
          <c:order val="14"/>
          <c:tx>
            <c:strRef>
              <c:f>COMPARISON!$M$16</c:f>
              <c:strCache>
                <c:ptCount val="1"/>
                <c:pt idx="0">
                  <c:v>Magnesium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COMPARISON!$N$16:$P$16</c:f>
              <c:numCache>
                <c:formatCode>General</c:formatCode>
                <c:ptCount val="3"/>
                <c:pt idx="0">
                  <c:v>1.7899999999999999E-2</c:v>
                </c:pt>
                <c:pt idx="1">
                  <c:v>3.1399999999999997E-2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BE8-4B2A-BC0E-C7A57070F0FF}"/>
            </c:ext>
          </c:extLst>
        </c:ser>
        <c:ser>
          <c:idx val="15"/>
          <c:order val="15"/>
          <c:tx>
            <c:strRef>
              <c:f>COMPARISON!$M$17</c:f>
              <c:strCache>
                <c:ptCount val="1"/>
                <c:pt idx="0">
                  <c:v>Manganese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COMPARISON!$N$17:$P$17</c:f>
              <c:numCache>
                <c:formatCode>General</c:formatCode>
                <c:ptCount val="3"/>
                <c:pt idx="0">
                  <c:v>5.0000000000000001E-4</c:v>
                </c:pt>
                <c:pt idx="1">
                  <c:v>1.5999999999999999E-3</c:v>
                </c:pt>
                <c:pt idx="2">
                  <c:v>1.1000000000000001E-2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BE8-4B2A-BC0E-C7A57070F0FF}"/>
            </c:ext>
          </c:extLst>
        </c:ser>
        <c:ser>
          <c:idx val="16"/>
          <c:order val="16"/>
          <c:tx>
            <c:strRef>
              <c:f>COMPARISON!$M$18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COMPARISON!$N$1:$P$1</c:f>
              <c:strCache>
                <c:ptCount val="3"/>
                <c:pt idx="0">
                  <c:v>PROPOSED: 3766AE6, forest fire</c:v>
                </c:pt>
                <c:pt idx="1">
                  <c:v>CURRENT- 91102-wildfires, composite</c:v>
                </c:pt>
                <c:pt idx="2">
                  <c:v>CURRENT -91109-Prescribed Burning - Composite</c:v>
                </c:pt>
              </c:strCache>
            </c:strRef>
          </c:cat>
          <c:val>
            <c:numRef>
              <c:f>COMPARISON!$N$18:$P$18</c:f>
              <c:numCache>
                <c:formatCode>General</c:formatCode>
                <c:ptCount val="3"/>
                <c:pt idx="0">
                  <c:v>15.986170000000016</c:v>
                </c:pt>
                <c:pt idx="1">
                  <c:v>1.3656409308938464</c:v>
                </c:pt>
                <c:pt idx="2">
                  <c:v>1.2521647773678808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BE8-4B2A-BC0E-C7A57070F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0514384"/>
        <c:axId val="1132479968"/>
      </c:barChart>
      <c:catAx>
        <c:axId val="204051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479968"/>
        <c:crosses val="autoZero"/>
        <c:auto val="1"/>
        <c:lblAlgn val="ctr"/>
        <c:lblOffset val="100"/>
        <c:noMultiLvlLbl val="0"/>
      </c:catAx>
      <c:valAx>
        <c:axId val="11324799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51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709452102353166"/>
          <c:y val="0.10477041471588838"/>
          <c:w val="0.16133064369674971"/>
          <c:h val="0.89399828647528623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5E0D-A871-4C2C-BB6D-AF5FE8425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EEE1C-862C-4A1A-8D0A-E896184A7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A682-624D-4EBC-B4AF-320FBEE6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650F1-93C1-4C33-937C-0B734D1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3FAB-D5B7-4982-8905-F267E47D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8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7D5E2-5E02-4CAA-8CBF-BD3531B1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4E33E-B352-4B80-8B62-F67F596BA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A2622-645B-49C8-9623-B91C075D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A5D94-0366-4E4D-904B-1784026F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6C000-1AE8-41C7-A3DE-CF2384A1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3047F-E1F3-43F3-BE77-BC17E2B5C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0F7CB-F1D5-411C-8B5B-DBFE2F6CD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97719-6CBD-4C28-916E-25969452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74DE-BFF8-4C6E-B6C1-0B1DDD78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4120D-7EF9-4161-B96B-3FEF19AA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0884-5C4F-46C7-AC29-5945928F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59792-D133-4CF4-B782-827A9C31B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64547-69F0-49E1-9B5E-2EAA8495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36F7-7C7A-45BA-86E9-DBFE918C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9E779-D425-4E96-935E-518806F5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2C0C-1FAD-44DC-89B0-A37E4C27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355FB-3CAE-449E-9A62-AD276953C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9A8-E068-484A-8868-00C677FB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C4E8D-EFBC-42F4-B9B7-A1599F7C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C35A-3DE8-4D79-B590-DF4F8ACC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6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510C-9A71-4265-8F35-80359807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70FD-96FD-41FE-9723-5CC2D7B48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449D-83F2-473E-A064-D15B010C2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AC985-0DFE-466A-8E00-A772C4EB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61637-5FAD-4DE1-83B8-E335A3DB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79D1D-5576-46BD-99FA-1CBEBA1D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EF1A4-D91F-41FE-9A33-AB01BE5E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EAFB0-4732-4A73-8632-4E3601136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D12ED-24D8-4DFB-A40F-6AA7E7F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65CBA-93DE-43E2-A601-61C9FF532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DEE87-DEE4-4C6F-A152-9DFE178FE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F0542B-3B31-40E0-9749-6DDD8145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774C5-55C1-4E31-B757-02876F1F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D699C-CC40-4004-B430-D3DBBDD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ECA6-FFF2-4A49-BD4D-80FFC85C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7E7B0-2864-425D-A62E-8F189EB9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EE946-A8CC-4E8C-91E0-31A98827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E22E2-EF75-4CB7-8B68-DDD2AE6E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2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E0683C-04F5-4C48-9CAD-E965ACF6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1FDFB-77C3-4938-AD7D-117869EE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F4FC7-4E9E-4A31-BCBF-65FDDF5C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1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95E9-33BA-409A-A8A7-97D26A81D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449AD-3745-42F6-AF56-CE925609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B438F-F51C-4CBE-A7C6-150410B6C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FAB79-1AAF-4B25-80BC-0F2C8120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79D85-7411-42E9-9B3D-F2922940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5B6C2-2396-4D29-B217-984C6627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0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FD85-7503-4049-AD4E-618EC179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3A54F-6DF8-41E0-977A-4FF695598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77B03-D8C0-40E6-A9B1-D6BF74F84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3198D-07BB-4904-8ABC-617D98FD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68153-21B4-4826-95B3-FCF03DFA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B4582-6FA0-43F0-A3FB-A83CFDEA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1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0F3B80-E0B9-4DC5-9F98-381B3AC9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66660-6B16-445E-B32C-65A7739B9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34240-4DD2-4B5C-8DCE-11780DB00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9EA7-0321-4E37-B0CB-4162EE247ED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05932-B396-4C3D-A9DE-8A0AE1997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0E6F-D209-4288-AA8C-F5A8743F5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A65C-3528-48B2-BC3B-7AB7278CE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4EE7-5505-4D5E-A4CB-E70F921E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PM2.5 speciation profile change for Carbon Bond 6 (CB6) for 2016v1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74830-1DD8-46BD-BE85-C959D7B55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2016 Fire Workgroup</a:t>
            </a:r>
          </a:p>
          <a:p>
            <a:r>
              <a:rPr lang="en-US" dirty="0"/>
              <a:t>7/18/2019</a:t>
            </a:r>
          </a:p>
        </p:txBody>
      </p:sp>
    </p:spTree>
    <p:extLst>
      <p:ext uri="{BB962C8B-B14F-4D97-AF65-F5344CB8AC3E}">
        <p14:creationId xmlns:p14="http://schemas.microsoft.com/office/powerpoint/2010/main" val="325019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A83FF9F-235B-4946-99BE-0B14D97BEF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2119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0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1F9EF9-D13F-4C8F-8E2A-1D8040363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722" y="148204"/>
            <a:ext cx="3448489" cy="670979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E3B3AD4-0BAD-4783-9051-D03017F6C05F}"/>
              </a:ext>
            </a:extLst>
          </p:cNvPr>
          <p:cNvSpPr/>
          <p:nvPr/>
        </p:nvSpPr>
        <p:spPr>
          <a:xfrm>
            <a:off x="4178595" y="1871330"/>
            <a:ext cx="4210493" cy="606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D80BE8D-EF86-4201-B93C-E20554152C7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77BFF38-EEFC-4E9F-88CD-47179C16F5E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4FAB466-4115-43E0-9574-B38013A7E2F8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4F8D148-73D1-4579-B21E-C20063859F6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PM2.5 speciation profile change for Carbon Bond 6 (CB6) for 2016v1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PM2.5 speciation profile change for 2016v1</dc:title>
  <dc:creator>Vukovich, Jeffrey</dc:creator>
  <cp:lastModifiedBy>Vukovich, Jeffrey</cp:lastModifiedBy>
  <cp:revision>4</cp:revision>
  <dcterms:created xsi:type="dcterms:W3CDTF">2019-07-18T15:32:15Z</dcterms:created>
  <dcterms:modified xsi:type="dcterms:W3CDTF">2019-07-18T16:48:24Z</dcterms:modified>
</cp:coreProperties>
</file>